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xploring Parameters For Detecting Supernovae Using A Single Interferometer"/>
          <p:cNvSpPr txBox="1"/>
          <p:nvPr>
            <p:ph type="ctrTitle"/>
          </p:nvPr>
        </p:nvSpPr>
        <p:spPr>
          <a:xfrm>
            <a:off x="487825" y="1638300"/>
            <a:ext cx="11902216" cy="3302000"/>
          </a:xfrm>
          <a:prstGeom prst="rect">
            <a:avLst/>
          </a:prstGeom>
        </p:spPr>
        <p:txBody>
          <a:bodyPr/>
          <a:lstStyle/>
          <a:p>
            <a:pPr lvl="1" indent="196596" defTabSz="502412">
              <a:defRPr sz="6880"/>
            </a:pPr>
            <a:r>
              <a:t>Exploring Parameters For Detecting Supernovae Using A Single Interferometer   </a:t>
            </a:r>
          </a:p>
        </p:txBody>
      </p:sp>
      <p:sp>
        <p:nvSpPr>
          <p:cNvPr id="120" name="Travis Hansen, Marek Szczepanczyk, Michele Zanolin…"/>
          <p:cNvSpPr txBox="1"/>
          <p:nvPr>
            <p:ph type="subTitle" sz="quarter" idx="1"/>
          </p:nvPr>
        </p:nvSpPr>
        <p:spPr>
          <a:xfrm>
            <a:off x="1206532" y="5363633"/>
            <a:ext cx="10464801" cy="1130301"/>
          </a:xfrm>
          <a:prstGeom prst="rect">
            <a:avLst/>
          </a:prstGeom>
        </p:spPr>
        <p:txBody>
          <a:bodyPr/>
          <a:lstStyle/>
          <a:p>
            <a:pPr defTabSz="321310">
              <a:defRPr sz="2750"/>
            </a:pPr>
            <a:r>
              <a:t>Travis Hansen, Marek Szczepanczyk, Michele Zanolin</a:t>
            </a:r>
          </a:p>
          <a:p>
            <a:pPr defTabSz="321310">
              <a:defRPr sz="2035"/>
            </a:pPr>
          </a:p>
          <a:p>
            <a:pPr defTabSz="321310">
              <a:defRPr sz="2035"/>
            </a:pPr>
            <a:r>
              <a:rPr i="1"/>
              <a:t>Embry-Riddle Aeronautical University</a:t>
            </a:r>
            <a:r>
              <a:t> 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uture Dir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Direction</a:t>
            </a:r>
          </a:p>
        </p:txBody>
      </p:sp>
      <p:sp>
        <p:nvSpPr>
          <p:cNvPr id="190" name="✓ * study rec vs inj SNR, the quality of reconstruction…"/>
          <p:cNvSpPr txBox="1"/>
          <p:nvPr>
            <p:ph type="body" idx="1"/>
          </p:nvPr>
        </p:nvSpPr>
        <p:spPr>
          <a:xfrm>
            <a:off x="952499" y="3014133"/>
            <a:ext cx="11099801" cy="597468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✓	* study rec vs inj SNR, the quality of reconstruction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study possibility to claim 3 sigma or 5 sigma detection confidence with single IFO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comparison with two detector network: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noise trigger distributions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reconstructed SN waveforms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✓	* minimum detectable SNR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✓	* study SNR distribution for different morphologies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comparison of noise distributions between L1L1, H1H1 and V1V1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can we claim the detection with GEO?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comparison of the non-clean and clean data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identifying origins of the loudest noise triggers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study the impact of environmental noise on single IFO triggers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study why the data quality files do not remove loudest events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creating a special veto for single IFO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is there a possibility of tuning single detector to maximize chance of a detection?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  <a:r>
              <a:t>	◦	* repeat the analysis with the O3 SN set of waveforms (future)</a:t>
            </a:r>
          </a:p>
          <a:p>
            <a:pPr marL="0" indent="0" defTabSz="323596">
              <a:spcBef>
                <a:spcPts val="0"/>
              </a:spcBef>
              <a:buSzTx/>
              <a:buNone/>
              <a:defRPr sz="2093">
                <a:solidFill>
                  <a:srgbClr val="454545"/>
                </a:solidFill>
              </a:defRPr>
            </a:pPr>
          </a:p>
        </p:txBody>
      </p:sp>
      <p:sp>
        <p:nvSpPr>
          <p:cNvPr id="191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Initial studies look promising, but more work to come!"/>
          <p:cNvSpPr txBox="1"/>
          <p:nvPr/>
        </p:nvSpPr>
        <p:spPr>
          <a:xfrm>
            <a:off x="2380132" y="2483037"/>
            <a:ext cx="79397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studies look promising, but more work to come!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upernova: An Exploding Star"/>
          <p:cNvSpPr txBox="1"/>
          <p:nvPr>
            <p:ph type="title"/>
          </p:nvPr>
        </p:nvSpPr>
        <p:spPr>
          <a:xfrm>
            <a:off x="439844" y="-30946"/>
            <a:ext cx="11099801" cy="2159001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Supernova: An Exploding Star</a:t>
            </a:r>
          </a:p>
        </p:txBody>
      </p:sp>
      <p:sp>
        <p:nvSpPr>
          <p:cNvPr id="124" name="Understand physics in extreme environments…"/>
          <p:cNvSpPr txBox="1"/>
          <p:nvPr>
            <p:ph type="body" sz="quarter" idx="1"/>
          </p:nvPr>
        </p:nvSpPr>
        <p:spPr>
          <a:xfrm>
            <a:off x="411465" y="1764433"/>
            <a:ext cx="5496401" cy="3936443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ts val="4700"/>
              </a:lnSpc>
              <a:spcBef>
                <a:spcPts val="400"/>
              </a:spcBef>
              <a:buSzTx/>
              <a:buNone/>
              <a:defRPr b="1" sz="2240">
                <a:latin typeface="Palatino"/>
                <a:ea typeface="Palatino"/>
                <a:cs typeface="Palatino"/>
                <a:sym typeface="Palatino"/>
              </a:defRPr>
            </a:pPr>
            <a:r>
              <a:t>Understand physics in extreme environments </a:t>
            </a:r>
            <a:endParaRPr b="0">
              <a:latin typeface="Times"/>
              <a:ea typeface="Times"/>
              <a:cs typeface="Times"/>
              <a:sym typeface="Times"/>
            </a:endParaRP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i="1" sz="2240">
                <a:latin typeface="Palatino"/>
                <a:ea typeface="Palatino"/>
                <a:cs typeface="Palatino"/>
                <a:sym typeface="Palatino"/>
              </a:defRPr>
            </a:pPr>
            <a:r>
              <a:rPr baseline="35714" i="0">
                <a:solidFill>
                  <a:srgbClr val="929292"/>
                </a:solidFill>
                <a:latin typeface="Zapf Dingbats"/>
                <a:ea typeface="Zapf Dingbats"/>
                <a:cs typeface="Zapf Dingbats"/>
                <a:sym typeface="Zapf Dingbats"/>
              </a:rPr>
              <a:t>❖ </a:t>
            </a:r>
            <a:r>
              <a:t>High densities</a:t>
            </a:r>
            <a:br/>
            <a:r>
              <a:rPr baseline="35714" i="0">
                <a:solidFill>
                  <a:srgbClr val="929292"/>
                </a:solidFill>
                <a:latin typeface="Zapf Dingbats"/>
                <a:ea typeface="Zapf Dingbats"/>
                <a:cs typeface="Zapf Dingbats"/>
                <a:sym typeface="Zapf Dingbats"/>
              </a:rPr>
              <a:t>❖ </a:t>
            </a:r>
            <a:r>
              <a:t>High temperatures</a:t>
            </a:r>
            <a:br/>
            <a:r>
              <a:rPr baseline="35714" i="0">
                <a:solidFill>
                  <a:srgbClr val="929292"/>
                </a:solidFill>
                <a:latin typeface="Zapf Dingbats"/>
                <a:ea typeface="Zapf Dingbats"/>
                <a:cs typeface="Zapf Dingbats"/>
                <a:sym typeface="Zapf Dingbats"/>
              </a:rPr>
              <a:t>❖ </a:t>
            </a:r>
            <a:r>
              <a:t>Formation of Black Holes </a:t>
            </a: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i="1" sz="2240">
                <a:latin typeface="Palatino"/>
                <a:ea typeface="Palatino"/>
                <a:cs typeface="Palatino"/>
                <a:sym typeface="Palatino"/>
              </a:defRPr>
            </a:pPr>
            <a:r>
              <a:rPr baseline="35714" i="0">
                <a:solidFill>
                  <a:srgbClr val="929292"/>
                </a:solidFill>
                <a:latin typeface="Zapf Dingbats"/>
                <a:ea typeface="Zapf Dingbats"/>
                <a:cs typeface="Zapf Dingbats"/>
                <a:sym typeface="Zapf Dingbats"/>
              </a:rPr>
              <a:t>❖ </a:t>
            </a:r>
            <a:r>
              <a:t>Neutrino emissions</a:t>
            </a:r>
            <a:br/>
            <a:r>
              <a:rPr baseline="35714" i="0">
                <a:solidFill>
                  <a:srgbClr val="929292"/>
                </a:solidFill>
                <a:latin typeface="Zapf Dingbats"/>
                <a:ea typeface="Zapf Dingbats"/>
                <a:cs typeface="Zapf Dingbats"/>
                <a:sym typeface="Zapf Dingbats"/>
              </a:rPr>
              <a:t>❖ </a:t>
            </a:r>
            <a:r>
              <a:t>Shock revival mechanism </a:t>
            </a: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i="1" sz="224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b="1" i="1" sz="2240">
                <a:latin typeface="Palatino"/>
                <a:ea typeface="Palatino"/>
                <a:cs typeface="Palatino"/>
                <a:sym typeface="Palatino"/>
              </a:defRPr>
            </a:pPr>
            <a:r>
              <a:t>Galactic SN can happen anytime!</a:t>
            </a: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i="1" sz="224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0" indent="0" defTabSz="182880">
              <a:lnSpc>
                <a:spcPts val="3800"/>
              </a:lnSpc>
              <a:spcBef>
                <a:spcPts val="400"/>
              </a:spcBef>
              <a:buSzTx/>
              <a:buNone/>
              <a:defRPr i="1" sz="2240"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pic>
        <p:nvPicPr>
          <p:cNvPr id="125" name="page3image3424.png" descr="page3image34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4575" y="2142042"/>
            <a:ext cx="6955546" cy="3666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"/>
          <p:cNvSpPr txBox="1"/>
          <p:nvPr/>
        </p:nvSpPr>
        <p:spPr>
          <a:xfrm>
            <a:off x="6707894" y="3455437"/>
            <a:ext cx="2667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 </a:t>
            </a:r>
          </a:p>
        </p:txBody>
      </p:sp>
      <p:pic>
        <p:nvPicPr>
          <p:cNvPr id="127" name="page3image4024.png" descr="page3image40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8998" y="4101976"/>
            <a:ext cx="4748918" cy="154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h_+-B12-WH07.jpg" descr="h_+-B12-WH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04916" y="5823155"/>
            <a:ext cx="4774949" cy="3580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hplus-B12-WH07-detrend h_+.jpg" descr="hplus-B12-WH07-detrend h_+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1178" y="5885530"/>
            <a:ext cx="4608567" cy="34554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etecting Gravitational Waves With LI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Detecting Gravitational Waves With LIGO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864" y="2712110"/>
            <a:ext cx="9823072" cy="6494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 We Detect These Sign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We Detect These Signals</a:t>
            </a:r>
          </a:p>
        </p:txBody>
      </p:sp>
      <p:sp>
        <p:nvSpPr>
          <p:cNvPr id="137" name="Text"/>
          <p:cNvSpPr txBox="1"/>
          <p:nvPr/>
        </p:nvSpPr>
        <p:spPr>
          <a:xfrm>
            <a:off x="6529882" y="563052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</a:t>
            </a:r>
          </a:p>
        </p:txBody>
      </p:sp>
      <p:pic>
        <p:nvPicPr>
          <p:cNvPr id="138" name="Screen Shot 2018-03-30 at 3.01.26 PM.png" descr="Screen Shot 2018-03-30 at 3.0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235" y="2792182"/>
            <a:ext cx="4058287" cy="271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 Shot 2018-03-30 at 3.01.59 PM.png" descr="Screen Shot 2018-03-30 at 3.01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6424" y="2485634"/>
            <a:ext cx="4611514" cy="3330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tandard Method:…"/>
          <p:cNvSpPr txBox="1"/>
          <p:nvPr/>
        </p:nvSpPr>
        <p:spPr>
          <a:xfrm>
            <a:off x="129753" y="5642707"/>
            <a:ext cx="6834607" cy="377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Standard Method: </a:t>
            </a:r>
          </a:p>
          <a:p>
            <a:pPr/>
          </a:p>
          <a:p>
            <a:pPr marL="333375" indent="-333375" algn="l">
              <a:buSzPct val="145000"/>
              <a:buChar char="•"/>
            </a:pPr>
            <a:r>
              <a:t>Looking for coincidence between two different detectors.</a:t>
            </a:r>
          </a:p>
          <a:p>
            <a:pPr marL="333375" indent="-333375" algn="l">
              <a:buSzPct val="145000"/>
              <a:buChar char="•"/>
            </a:pPr>
            <a:r>
              <a:t>Identifying gravitational wave candidates based on excess energy.</a:t>
            </a:r>
          </a:p>
          <a:p>
            <a:pPr marL="333375" indent="-333375" algn="l">
              <a:buSzPct val="145000"/>
              <a:buChar char="•"/>
            </a:pPr>
          </a:p>
          <a:p>
            <a:pPr algn="l"/>
          </a:p>
          <a:p>
            <a:pPr algn="l"/>
          </a:p>
          <a:p>
            <a:pPr/>
            <a:r>
              <a:t>  </a:t>
            </a:r>
          </a:p>
        </p:txBody>
      </p:sp>
      <p:sp>
        <p:nvSpPr>
          <p:cNvPr id="141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2" name="h_+-B12-WH07.jpg" descr="h_+-B12-WH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1061" y="5889165"/>
            <a:ext cx="4942240" cy="370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ossible Scenarios of Detector Net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Possible Scenarios of Detector Networks </a:t>
            </a:r>
          </a:p>
        </p:txBody>
      </p:sp>
      <p:grpSp>
        <p:nvGrpSpPr>
          <p:cNvPr id="149" name="Group"/>
          <p:cNvGrpSpPr/>
          <p:nvPr/>
        </p:nvGrpSpPr>
        <p:grpSpPr>
          <a:xfrm>
            <a:off x="1008865" y="2940900"/>
            <a:ext cx="10987070" cy="2969479"/>
            <a:chOff x="0" y="0"/>
            <a:chExt cx="10987068" cy="2969477"/>
          </a:xfrm>
        </p:grpSpPr>
        <p:pic>
          <p:nvPicPr>
            <p:cNvPr id="145" name="Screen Shot 2018-03-30 at 3.11.13 PM.png" descr="Screen Shot 2018-03-30 at 3.11.13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987069" cy="2969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Rectangle"/>
            <p:cNvSpPr/>
            <p:nvPr/>
          </p:nvSpPr>
          <p:spPr>
            <a:xfrm>
              <a:off x="2245402" y="583897"/>
              <a:ext cx="1238827" cy="2137065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7" name="Rectangle"/>
            <p:cNvSpPr/>
            <p:nvPr/>
          </p:nvSpPr>
          <p:spPr>
            <a:xfrm>
              <a:off x="9206479" y="587197"/>
              <a:ext cx="709595" cy="2135824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8" name="Rectangle"/>
            <p:cNvSpPr/>
            <p:nvPr/>
          </p:nvSpPr>
          <p:spPr>
            <a:xfrm>
              <a:off x="1422488" y="587197"/>
              <a:ext cx="709595" cy="2135824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50" name="H1"/>
          <p:cNvSpPr txBox="1"/>
          <p:nvPr/>
        </p:nvSpPr>
        <p:spPr>
          <a:xfrm>
            <a:off x="11904935" y="3847100"/>
            <a:ext cx="624930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H1</a:t>
            </a:r>
          </a:p>
        </p:txBody>
      </p:sp>
      <p:sp>
        <p:nvSpPr>
          <p:cNvPr id="151" name="L1"/>
          <p:cNvSpPr txBox="1"/>
          <p:nvPr/>
        </p:nvSpPr>
        <p:spPr>
          <a:xfrm>
            <a:off x="11934069" y="4749800"/>
            <a:ext cx="56666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L1</a:t>
            </a:r>
          </a:p>
        </p:txBody>
      </p:sp>
      <p:sp>
        <p:nvSpPr>
          <p:cNvPr id="152" name="No detection possible (no data)…"/>
          <p:cNvSpPr txBox="1"/>
          <p:nvPr/>
        </p:nvSpPr>
        <p:spPr>
          <a:xfrm>
            <a:off x="359103" y="6502428"/>
            <a:ext cx="7744564" cy="199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  <a:defRPr b="0" sz="2500"/>
            </a:pPr>
            <a:r>
              <a:t>No detection possible (no data)</a:t>
            </a:r>
          </a:p>
          <a:p>
            <a:pPr marL="476250" indent="-476250" algn="l">
              <a:buSzPct val="100000"/>
              <a:buAutoNum type="arabicPeriod" startAt="1"/>
              <a:defRPr b="0" sz="2500"/>
            </a:pPr>
            <a:r>
              <a:t>Single detector operational (no method developed) </a:t>
            </a:r>
            <a:r>
              <a:rPr b="1"/>
              <a:t>*&lt;-Area of my research*</a:t>
            </a:r>
          </a:p>
          <a:p>
            <a:pPr algn="l">
              <a:defRPr b="0" sz="2500"/>
            </a:pPr>
            <a:r>
              <a:t>3.  Two detectors operational (standard method that allowed for the first gravitational wave detection)</a:t>
            </a:r>
          </a:p>
        </p:txBody>
      </p:sp>
      <p:sp>
        <p:nvSpPr>
          <p:cNvPr id="153" name="1"/>
          <p:cNvSpPr txBox="1"/>
          <p:nvPr/>
        </p:nvSpPr>
        <p:spPr>
          <a:xfrm>
            <a:off x="2626715" y="3014320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4" name="2"/>
          <p:cNvSpPr txBox="1"/>
          <p:nvPr/>
        </p:nvSpPr>
        <p:spPr>
          <a:xfrm>
            <a:off x="3744315" y="3014320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5" name="3"/>
          <p:cNvSpPr txBox="1"/>
          <p:nvPr/>
        </p:nvSpPr>
        <p:spPr>
          <a:xfrm>
            <a:off x="10437215" y="3014320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3</a:t>
            </a:r>
          </a:p>
        </p:txBody>
      </p:sp>
      <p:pic>
        <p:nvPicPr>
          <p:cNvPr id="156" name="Screen Shot 2018-03-30 at 3.01.26 PM.png" descr="Screen Shot 2018-03-30 at 3.01.2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8878" y="6267393"/>
            <a:ext cx="4058287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oise vs. Reconstructed SN Wavefor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Noise vs. Reconstructed SN Waveforms</a:t>
            </a:r>
          </a:p>
        </p:txBody>
      </p:sp>
      <p:pic>
        <p:nvPicPr>
          <p:cNvPr id="160" name="Screen Shot 2018-03-30 at 4.24.35 PM.png" descr="Screen Shot 2018-03-30 at 4.24.35 PM.png"/>
          <p:cNvPicPr>
            <a:picLocks noChangeAspect="1"/>
          </p:cNvPicPr>
          <p:nvPr/>
        </p:nvPicPr>
        <p:blipFill>
          <a:blip r:embed="rId2">
            <a:extLst/>
          </a:blip>
          <a:srcRect l="0" t="2022" r="1391" b="0"/>
          <a:stretch>
            <a:fillRect/>
          </a:stretch>
        </p:blipFill>
        <p:spPr>
          <a:xfrm>
            <a:off x="-171217" y="2510335"/>
            <a:ext cx="6792287" cy="454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18-03-30 at 4.24.12 PM.png" descr="Screen Shot 2018-03-30 at 4.24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9896" y="2731589"/>
            <a:ext cx="6112453" cy="416598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d: Reconstructed waveforms…"/>
          <p:cNvSpPr txBox="1"/>
          <p:nvPr/>
        </p:nvSpPr>
        <p:spPr>
          <a:xfrm>
            <a:off x="488443" y="6888808"/>
            <a:ext cx="12431019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Red: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Reconstructed waveforms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Blue: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Noise</a:t>
            </a:r>
          </a:p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Parameters:</a:t>
            </a:r>
          </a:p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rho[0] - Ranking statistics, effectively SNR</a:t>
            </a:r>
          </a:p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duration[1] - Difference between event stop and start</a:t>
            </a:r>
          </a:p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frequency[0] - Central frequencies of the event computed from the reconstructed waveform</a:t>
            </a:r>
          </a:p>
        </p:txBody>
      </p:sp>
      <p:sp>
        <p:nvSpPr>
          <p:cNvPr id="163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Noise vs. Reconstruct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Noise vs. Reconstructed</a:t>
            </a:r>
          </a:p>
        </p:txBody>
      </p:sp>
      <p:pic>
        <p:nvPicPr>
          <p:cNvPr id="166" name="Screen Shot 2018-03-30 at 4.24.35 PM.png" descr="Screen Shot 2018-03-30 at 4.24.35 PM.png"/>
          <p:cNvPicPr>
            <a:picLocks noChangeAspect="1"/>
          </p:cNvPicPr>
          <p:nvPr/>
        </p:nvPicPr>
        <p:blipFill>
          <a:blip r:embed="rId2">
            <a:extLst/>
          </a:blip>
          <a:srcRect l="0" t="2022" r="1391" b="0"/>
          <a:stretch>
            <a:fillRect/>
          </a:stretch>
        </p:blipFill>
        <p:spPr>
          <a:xfrm>
            <a:off x="-171217" y="2510335"/>
            <a:ext cx="6792287" cy="454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18-03-30 at 4.24.12 PM.png" descr="Screen Shot 2018-03-30 at 4.24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9895" y="2731589"/>
            <a:ext cx="6112454" cy="416598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Line"/>
          <p:cNvSpPr/>
          <p:nvPr/>
        </p:nvSpPr>
        <p:spPr>
          <a:xfrm>
            <a:off x="8295843" y="3701459"/>
            <a:ext cx="1733621" cy="2350682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Circle"/>
          <p:cNvSpPr/>
          <p:nvPr/>
        </p:nvSpPr>
        <p:spPr>
          <a:xfrm>
            <a:off x="7643217" y="3381846"/>
            <a:ext cx="3038873" cy="3034358"/>
          </a:xfrm>
          <a:prstGeom prst="ellips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0" name="Line"/>
          <p:cNvSpPr/>
          <p:nvPr/>
        </p:nvSpPr>
        <p:spPr>
          <a:xfrm flipH="1">
            <a:off x="8170203" y="3774209"/>
            <a:ext cx="1984901" cy="2249632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Circle"/>
          <p:cNvSpPr/>
          <p:nvPr/>
        </p:nvSpPr>
        <p:spPr>
          <a:xfrm>
            <a:off x="2956917" y="3381846"/>
            <a:ext cx="3038873" cy="3034358"/>
          </a:xfrm>
          <a:prstGeom prst="ellips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Line"/>
          <p:cNvSpPr/>
          <p:nvPr/>
        </p:nvSpPr>
        <p:spPr>
          <a:xfrm>
            <a:off x="3609543" y="3723684"/>
            <a:ext cx="1733621" cy="2350682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Line"/>
          <p:cNvSpPr/>
          <p:nvPr/>
        </p:nvSpPr>
        <p:spPr>
          <a:xfrm flipH="1">
            <a:off x="3483903" y="3751984"/>
            <a:ext cx="1984901" cy="2249632"/>
          </a:xfrm>
          <a:prstGeom prst="line">
            <a:avLst/>
          </a:prstGeom>
          <a:ln w="152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Based on these plots an efficient way of removing loud background events is to use:…"/>
          <p:cNvSpPr txBox="1"/>
          <p:nvPr/>
        </p:nvSpPr>
        <p:spPr>
          <a:xfrm>
            <a:off x="613122" y="7385050"/>
            <a:ext cx="1168553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Based on these plots an efficient way of removing loud background events is to use: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	•	dominant frequency: frequency[0] &gt; 420 Hz</a:t>
            </a:r>
          </a:p>
          <a:p>
            <a:pPr marL="457200" indent="-457200" algn="l" defTabSz="457200">
              <a:tabLst>
                <a:tab pos="139700" algn="l"/>
                <a:tab pos="457200" algn="l"/>
              </a:tabLst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	•	duration: duration[1] &lt; 5s</a:t>
            </a:r>
          </a:p>
        </p:txBody>
      </p:sp>
      <p:sp>
        <p:nvSpPr>
          <p:cNvPr id="175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oise Distribution and Waveform Detect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Noise Distribution and Waveform Detectability</a:t>
            </a:r>
          </a:p>
        </p:txBody>
      </p:sp>
      <p:pic>
        <p:nvPicPr>
          <p:cNvPr id="178" name="O1 BKG Before and After Selection Cuts.png" descr="O1 BKG Before and After Selection Cu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522" y="2881793"/>
            <a:ext cx="6270022" cy="399001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H="1">
            <a:off x="3748707" y="5070552"/>
            <a:ext cx="1387766" cy="791090"/>
          </a:xfrm>
          <a:prstGeom prst="line">
            <a:avLst/>
          </a:prstGeom>
          <a:ln w="889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Larger Reduction of Noise"/>
          <p:cNvSpPr txBox="1"/>
          <p:nvPr/>
        </p:nvSpPr>
        <p:spPr>
          <a:xfrm>
            <a:off x="4592533" y="4092258"/>
            <a:ext cx="1720384" cy="81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Larger Reduction of Noise</a:t>
            </a:r>
          </a:p>
        </p:txBody>
      </p:sp>
      <p:pic>
        <p:nvPicPr>
          <p:cNvPr id="181" name="Efficiency Vs. distance.png" descr="Efficiency Vs. distan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3506" y="2881793"/>
            <a:ext cx="6270022" cy="399001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fter selection cuts we can see that the False Alarm Rate (FAR) was reduced (left plot) while not changing and slightly improving detector efficiency (right plot)"/>
          <p:cNvSpPr txBox="1"/>
          <p:nvPr/>
        </p:nvSpPr>
        <p:spPr>
          <a:xfrm>
            <a:off x="659631" y="7340599"/>
            <a:ext cx="1168553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After selection cuts we can see that the False Alarm Rate (FAR) was reduced (left plot) while not changing and slightly improving detector efficiency (right plot)</a:t>
            </a:r>
          </a:p>
        </p:txBody>
      </p:sp>
      <p:sp>
        <p:nvSpPr>
          <p:cNvPr id="183" name="Slide Number"/>
          <p:cNvSpPr txBox="1"/>
          <p:nvPr>
            <p:ph type="sldNum" sz="quarter" idx="4294967295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ore Waveforms To Look At"/>
          <p:cNvSpPr txBox="1"/>
          <p:nvPr>
            <p:ph type="ctrTitle"/>
          </p:nvPr>
        </p:nvSpPr>
        <p:spPr>
          <a:xfrm>
            <a:off x="-244541" y="-1189567"/>
            <a:ext cx="13493882" cy="3302001"/>
          </a:xfrm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More Waveforms To Look At</a:t>
            </a:r>
          </a:p>
        </p:txBody>
      </p:sp>
      <p:sp>
        <p:nvSpPr>
          <p:cNvPr id="18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112" y="2521172"/>
            <a:ext cx="11872576" cy="6678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